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6858000" cx="9144000"/>
  <p:notesSz cx="6858000" cy="9144000"/>
  <p:embeddedFontLst>
    <p:embeddedFont>
      <p:font typeface="Montserrat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Montserrat-bold.fntdata"/><Relationship Id="rId21" Type="http://schemas.openxmlformats.org/officeDocument/2006/relationships/slide" Target="slides/slide16.xml"/><Relationship Id="rId43" Type="http://schemas.openxmlformats.org/officeDocument/2006/relationships/font" Target="fonts/Montserrat-regular.fntdata"/><Relationship Id="rId24" Type="http://schemas.openxmlformats.org/officeDocument/2006/relationships/slide" Target="slides/slide19.xml"/><Relationship Id="rId46" Type="http://schemas.openxmlformats.org/officeDocument/2006/relationships/font" Target="fonts/Montserrat-boldItalic.fntdata"/><Relationship Id="rId23" Type="http://schemas.openxmlformats.org/officeDocument/2006/relationships/slide" Target="slides/slide18.xml"/><Relationship Id="rId45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8af2dd63e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8af2dd63e9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af2dd63e9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af2dd63e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8af2dd63e9_0_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8" name="Google Shape;6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3" name="Google Shape;43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0" name="Google Shape;60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1" name="Google Shape;61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/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oreilly.com/radar/questioning-the-lambda-architecture/" TargetMode="External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www.frankmcsherry.org/assets/COST.pdf" TargetMode="External"/><Relationship Id="rId4" Type="http://schemas.openxmlformats.org/officeDocument/2006/relationships/hyperlink" Target="http://www.frankmcsherry.org/graph/scalability/cost/2015/01/15/COST.html" TargetMode="External"/><Relationship Id="rId5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www.laboratory-journal.com/science/information-technology-it/big-data-genomics-challenges-and-solutions" TargetMode="External"/><Relationship Id="rId4" Type="http://schemas.openxmlformats.org/officeDocument/2006/relationships/image" Target="../media/image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8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5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cmsweb.cern.ch/phedex" TargetMode="External"/><Relationship Id="rId4" Type="http://schemas.openxmlformats.org/officeDocument/2006/relationships/image" Target="../media/image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ctrTitle"/>
          </p:nvPr>
        </p:nvSpPr>
        <p:spPr>
          <a:xfrm>
            <a:off x="685800" y="123148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Cloud Computing and Big Data</a:t>
            </a:r>
            <a:br>
              <a:rPr lang="en-US" sz="3959"/>
            </a:br>
            <a:br>
              <a:rPr lang="en-US" sz="3959"/>
            </a:br>
            <a:r>
              <a:rPr lang="en-US" sz="3959"/>
              <a:t>Big Data Introduction</a:t>
            </a:r>
            <a:endParaRPr sz="3959"/>
          </a:p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2020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instantiation (deprecated)</a:t>
            </a:r>
            <a:endParaRPr sz="3959"/>
          </a:p>
        </p:txBody>
      </p:sp>
      <p:pic>
        <p:nvPicPr>
          <p:cNvPr id="142" name="Google Shape;14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6378" y="1671829"/>
            <a:ext cx="7792650" cy="4221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(MapR)</a:t>
            </a:r>
            <a:endParaRPr sz="3959"/>
          </a:p>
        </p:txBody>
      </p:sp>
      <p:pic>
        <p:nvPicPr>
          <p:cNvPr id="148" name="Google Shape;148;p24"/>
          <p:cNvPicPr preferRelativeResize="0"/>
          <p:nvPr/>
        </p:nvPicPr>
        <p:blipFill rotWithShape="1">
          <a:blip r:embed="rId3">
            <a:alphaModFix/>
          </a:blip>
          <a:srcRect b="0" l="0" r="0" t="13996"/>
          <a:stretch/>
        </p:blipFill>
        <p:spPr>
          <a:xfrm>
            <a:off x="0" y="1562890"/>
            <a:ext cx="9144000" cy="445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Master Data</a:t>
            </a:r>
            <a:endParaRPr/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One widely used approach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You ingest core data and never change 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You can create summaries, cleaned data, etc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But the original data is immutable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Cheap disk space…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Related to Event Sourcing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Kappa Architecture</a:t>
            </a:r>
            <a:endParaRPr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Everything is a stream!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Event source database / log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Jay Kreps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17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https://www.oreilly.com/radar/questioning-the-lambda-architecture/</a:t>
            </a:r>
            <a:endParaRPr sz="3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7675" y="3852350"/>
            <a:ext cx="5905500" cy="15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technologies</a:t>
            </a:r>
            <a:endParaRPr/>
          </a:p>
        </p:txBody>
      </p:sp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Map Reduce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Hadoop, Spark,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In-Memory Directed Acyclic Graphs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Spark, Tez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Realtime Stream processing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Kafka, </a:t>
            </a:r>
            <a:r>
              <a:rPr lang="en-US" sz="2170"/>
              <a:t>Spark Streaming, Storm, Siddhi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NoSQL</a:t>
            </a:r>
            <a:endParaRPr sz="2480"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Cassandra, Mongo, CouchDB,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Statistical Analysis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R, SparkR, MapR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Machine Learning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Mahout, MLlib, TensorFlow</a:t>
            </a:r>
            <a:endParaRPr sz="217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Warning</a:t>
            </a:r>
            <a:endParaRPr/>
          </a:p>
        </p:txBody>
      </p:sp>
      <p:pic>
        <p:nvPicPr>
          <p:cNvPr id="174" name="Google Shape;17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9000" y="1231900"/>
            <a:ext cx="4813300" cy="43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Same systems, new diagram</a:t>
            </a:r>
            <a:endParaRPr/>
          </a:p>
        </p:txBody>
      </p:sp>
      <p:pic>
        <p:nvPicPr>
          <p:cNvPr id="180" name="Google Shape;18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5500" y="1358900"/>
            <a:ext cx="4953000" cy="412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Scalability at what COST</a:t>
            </a:r>
            <a:endParaRPr/>
          </a:p>
        </p:txBody>
      </p:sp>
      <p:sp>
        <p:nvSpPr>
          <p:cNvPr id="186" name="Google Shape;186;p3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COST = Configuration that Outperforms a Single Thread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3"/>
              </a:rPr>
              <a:t>http://www.frankmcsherry.org/assets/COST.pdf</a:t>
            </a:r>
            <a:r>
              <a:rPr lang="en-US" sz="1600"/>
              <a:t> 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4"/>
              </a:rPr>
              <a:t>http://www.frankmcsherry.org/graph/scalability/cost/2015/01/15/COST.html</a:t>
            </a:r>
            <a:r>
              <a:rPr lang="en-US" sz="1600"/>
              <a:t> 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  <p:pic>
        <p:nvPicPr>
          <p:cNvPr id="187" name="Google Shape;187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5145" y="3727869"/>
            <a:ext cx="5560583" cy="3130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br>
              <a:rPr lang="en-US" sz="3600"/>
            </a:br>
            <a:br>
              <a:rPr lang="en-US" sz="3600"/>
            </a:br>
            <a:r>
              <a:rPr lang="en-US" sz="3600"/>
              <a:t>WHY PYTHON?</a:t>
            </a:r>
            <a:endParaRPr sz="3600"/>
          </a:p>
        </p:txBody>
      </p:sp>
      <p:sp>
        <p:nvSpPr>
          <p:cNvPr id="193" name="Google Shape;193;p31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rPr lang="en-US"/>
              <a:t> </a:t>
            </a:r>
            <a:endParaRPr/>
          </a:p>
        </p:txBody>
      </p:sp>
      <p:pic>
        <p:nvPicPr>
          <p:cNvPr id="194" name="Google Shape;19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0"/>
            <a:ext cx="8382000" cy="47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Python for Big Data</a:t>
            </a:r>
            <a:endParaRPr/>
          </a:p>
        </p:txBody>
      </p:sp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Data Science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NumPy, Pandas, many graphic packages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Spark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Lambdas, concise statements, DataFrames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Ipython/Jupyter is a great notebook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Definitions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Origins of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Case Studies and Motivations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Other options</a:t>
            </a:r>
            <a:endParaRPr/>
          </a:p>
        </p:txBody>
      </p:sp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C/C++ are fast to run, but generally slow to develop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Scala is an even better language for Spark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But not so strong in wider data science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Java is too wordy for Data Science!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 is a great model for both Data Science and Spark, if you are a statistician</a:t>
            </a:r>
            <a:endParaRPr/>
          </a:p>
          <a:p>
            <a:pPr indent="-15494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None/>
            </a:pPr>
            <a:r>
              <a:t/>
            </a:r>
            <a:endParaRPr sz="2960"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Do not even consider Perl ;-)</a:t>
            </a:r>
            <a:endParaRPr/>
          </a:p>
          <a:p>
            <a:pPr indent="0" lvl="1" marL="4572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r>
              <a:t/>
            </a:r>
            <a:endParaRPr sz="259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Notebooks</a:t>
            </a:r>
            <a:endParaRPr/>
          </a:p>
        </p:txBody>
      </p:sp>
      <p:sp>
        <p:nvSpPr>
          <p:cNvPr id="212" name="Google Shape;212;p3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Web-based systems that combine documentation, code and graphics into one place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 front runners for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Jupyter (formerly IPython)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Based on Python but supporting other languages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Zeppelin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More language neutral but newer and more buggy (this may be changing of course)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0"/>
            <a:ext cx="845518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Numpy</a:t>
            </a:r>
            <a:endParaRPr/>
          </a:p>
        </p:txBody>
      </p:sp>
      <p:sp>
        <p:nvSpPr>
          <p:cNvPr id="223" name="Google Shape;223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Numerical and scientific analysis library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(sudo) pip install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Foundation of most data analysis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Based on arrays of data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Base ecosystem</a:t>
            </a:r>
            <a:endParaRPr/>
          </a:p>
        </p:txBody>
      </p:sp>
      <p:sp>
        <p:nvSpPr>
          <p:cNvPr id="229" name="Google Shape;229;p37"/>
          <p:cNvSpPr/>
          <p:nvPr/>
        </p:nvSpPr>
        <p:spPr>
          <a:xfrm>
            <a:off x="983659" y="3847702"/>
            <a:ext cx="6873175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numpy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7"/>
          <p:cNvSpPr/>
          <p:nvPr/>
        </p:nvSpPr>
        <p:spPr>
          <a:xfrm>
            <a:off x="983660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scipy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7"/>
          <p:cNvSpPr/>
          <p:nvPr/>
        </p:nvSpPr>
        <p:spPr>
          <a:xfrm>
            <a:off x="3324524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pandas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7"/>
          <p:cNvSpPr/>
          <p:nvPr/>
        </p:nvSpPr>
        <p:spPr>
          <a:xfrm>
            <a:off x="5665388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matplotlib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Pandas</a:t>
            </a:r>
            <a:endParaRPr/>
          </a:p>
        </p:txBody>
      </p:sp>
      <p:sp>
        <p:nvSpPr>
          <p:cNvPr id="238" name="Google Shape;238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rich relational data model built on top of Python’s numpy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Emerged from the finance industry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Like R’s data.frame (but maybe better?)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Matplotlib</a:t>
            </a:r>
            <a:endParaRPr/>
          </a:p>
        </p:txBody>
      </p:sp>
      <p:sp>
        <p:nvSpPr>
          <p:cNvPr id="244" name="Google Shape;244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simple graphing library for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Works well with Pandas and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Integrated into 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There are many alternatives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Bokeh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This course</a:t>
            </a:r>
            <a:endParaRPr/>
          </a:p>
        </p:txBody>
      </p:sp>
      <p:sp>
        <p:nvSpPr>
          <p:cNvPr id="250" name="Google Shape;250;p4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pandas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matplotlib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pyspark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Spark with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Some other libraries etc as we go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1265" y="174330"/>
            <a:ext cx="4681855" cy="6151342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41"/>
          <p:cNvSpPr txBox="1"/>
          <p:nvPr/>
        </p:nvSpPr>
        <p:spPr>
          <a:xfrm>
            <a:off x="361091" y="884100"/>
            <a:ext cx="3344335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Recommended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Reading!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(take a look at</a:t>
            </a:r>
            <a:b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 copy)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/>
              <a:t>CASE STUDIES</a:t>
            </a:r>
            <a:endParaRPr/>
          </a:p>
        </p:txBody>
      </p:sp>
      <p:sp>
        <p:nvSpPr>
          <p:cNvPr id="262" name="Google Shape;262;p4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definition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Data of a very large size, typically to the extent that its manipulation and management present significant logistical challenges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Oxford English Dictionary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Big Data </a:t>
            </a:r>
            <a:br>
              <a:rPr lang="en-US" sz="3959"/>
            </a:br>
            <a:r>
              <a:rPr lang="en-US" sz="3959"/>
              <a:t>Cloud management analytics</a:t>
            </a:r>
            <a:endParaRPr sz="3959"/>
          </a:p>
        </p:txBody>
      </p:sp>
      <p:pic>
        <p:nvPicPr>
          <p:cNvPr id="268" name="Google Shape;268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4000"/>
            <a:ext cx="9144000" cy="3802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Realtime Big Data	</a:t>
            </a:r>
            <a:endParaRPr/>
          </a:p>
        </p:txBody>
      </p:sp>
      <p:sp>
        <p:nvSpPr>
          <p:cNvPr id="274" name="Google Shape;274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New York-based Bank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25 servers in a cluster analysing trading and system data from operational systems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Siddhi-based engine processing data in realtime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Handling 10,000s of events/second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8300" y="0"/>
            <a:ext cx="838899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5"/>
          <p:cNvSpPr/>
          <p:nvPr/>
        </p:nvSpPr>
        <p:spPr>
          <a:xfrm>
            <a:off x="2777059" y="6610403"/>
            <a:ext cx="636969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https://firstlook.org/theintercept/2015/07/01/nsas-google-worlds-private-communications/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Big Data in Genomics</a:t>
            </a:r>
            <a:br>
              <a:rPr lang="en-US" sz="4000"/>
            </a:br>
            <a:r>
              <a:rPr lang="en-US" sz="1600" u="sng">
                <a:solidFill>
                  <a:schemeClr val="hlink"/>
                </a:solidFill>
                <a:hlinkClick r:id="rId3"/>
              </a:rPr>
              <a:t>http://www.laboratory-journal.com/science/information-technology-it/big-data-genomics-challenges-and-solutions</a:t>
            </a:r>
            <a:r>
              <a:rPr lang="en-US" sz="1600"/>
              <a:t> </a:t>
            </a:r>
            <a:endParaRPr sz="1600"/>
          </a:p>
        </p:txBody>
      </p:sp>
      <p:pic>
        <p:nvPicPr>
          <p:cNvPr id="286" name="Google Shape;286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607429"/>
            <a:ext cx="9144000" cy="4965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Maclaren Formula 1</a:t>
            </a:r>
            <a:endParaRPr/>
          </a:p>
        </p:txBody>
      </p:sp>
      <p:sp>
        <p:nvSpPr>
          <p:cNvPr id="292" name="Google Shape;292;p47"/>
          <p:cNvSpPr txBox="1"/>
          <p:nvPr>
            <p:ph idx="1" type="body"/>
          </p:nvPr>
        </p:nvSpPr>
        <p:spPr>
          <a:xfrm>
            <a:off x="375635" y="4799013"/>
            <a:ext cx="8229600" cy="1327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Collects 1Gb/race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Analysing in real-time to tune and manage the car</a:t>
            </a:r>
            <a:endParaRPr sz="2960"/>
          </a:p>
        </p:txBody>
      </p:sp>
      <p:pic>
        <p:nvPicPr>
          <p:cNvPr id="293" name="Google Shape;29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17638"/>
            <a:ext cx="9144000" cy="338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35683"/>
            <a:ext cx="9058575" cy="6521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Large Hadron Collider</a:t>
            </a:r>
            <a:br>
              <a:rPr lang="en-US" sz="3600"/>
            </a:br>
            <a:r>
              <a:rPr lang="en-US" sz="2000"/>
              <a:t>Compact Muon Solenoid Experiment</a:t>
            </a:r>
            <a:br>
              <a:rPr lang="en-US" sz="2000"/>
            </a:br>
            <a:r>
              <a:rPr lang="en-US" sz="1100"/>
              <a:t>Source: </a:t>
            </a:r>
            <a:r>
              <a:rPr lang="en-US" sz="1100" u="sng">
                <a:solidFill>
                  <a:schemeClr val="hlink"/>
                </a:solidFill>
                <a:hlinkClick r:id="rId3"/>
              </a:rPr>
              <a:t>http://cmsweb.cern.ch/phedex</a:t>
            </a:r>
            <a:r>
              <a:rPr lang="en-US" sz="1100"/>
              <a:t> </a:t>
            </a:r>
            <a:endParaRPr sz="1100"/>
          </a:p>
        </p:txBody>
      </p:sp>
      <p:pic>
        <p:nvPicPr>
          <p:cNvPr id="304" name="Google Shape;304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" y="1417202"/>
            <a:ext cx="8229600" cy="5440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Gartner</a:t>
            </a:r>
            <a:endParaRPr/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1602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/>
              <a:t>Big data</a:t>
            </a:r>
            <a:r>
              <a:rPr lang="en-US"/>
              <a:t> is </a:t>
            </a:r>
            <a:r>
              <a:rPr b="1" lang="en-US">
                <a:solidFill>
                  <a:srgbClr val="FF6600"/>
                </a:solidFill>
              </a:rPr>
              <a:t>high-volume</a:t>
            </a:r>
            <a:r>
              <a:rPr lang="en-US"/>
              <a:t>, </a:t>
            </a:r>
            <a:r>
              <a:rPr b="1" lang="en-US">
                <a:solidFill>
                  <a:srgbClr val="FF6600"/>
                </a:solidFill>
              </a:rPr>
              <a:t>high-velocity</a:t>
            </a:r>
            <a:r>
              <a:rPr lang="en-US"/>
              <a:t> and</a:t>
            </a:r>
            <a:r>
              <a:rPr lang="en-US">
                <a:solidFill>
                  <a:srgbClr val="FF6600"/>
                </a:solidFill>
              </a:rPr>
              <a:t> </a:t>
            </a:r>
            <a:r>
              <a:rPr b="1" lang="en-US">
                <a:solidFill>
                  <a:srgbClr val="FF6600"/>
                </a:solidFill>
              </a:rPr>
              <a:t>high-variety</a:t>
            </a:r>
            <a:r>
              <a:rPr b="1" lang="en-US">
                <a:solidFill>
                  <a:srgbClr val="008000"/>
                </a:solidFill>
              </a:rPr>
              <a:t> </a:t>
            </a:r>
            <a:r>
              <a:rPr lang="en-US"/>
              <a:t>information assets that demand cost-effective, innovative forms of information processing for enhanced insight and decision making.</a:t>
            </a:r>
            <a:br>
              <a:rPr lang="en-US"/>
            </a:br>
            <a:r>
              <a:rPr lang="en-US"/>
              <a:t>	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three Vs</a:t>
            </a:r>
            <a:endParaRPr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Velocity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Need to be able to process data faster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Handle very large numbers of data elements/sec incoming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Variety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Not just the same old columns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New formats, new sources, new details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Volume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Massive volumes are becoming normal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Collecting the next level of data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•"/>
            </a:pPr>
            <a:r>
              <a:rPr lang="en-US" sz="2040"/>
              <a:t>E.g. Bank Trades, Website interactions, shopping experiences, etc</a:t>
            </a:r>
            <a:endParaRPr sz="204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My Big Data definition</a:t>
            </a:r>
            <a:endParaRPr/>
          </a:p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Any data storage and analysis that: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Cannot be processed on a single machine in a timely manner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Over time needs more computation and resources than a fixed size system can provide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Origins of Big Data - 1997</a:t>
            </a:r>
            <a:endParaRPr sz="4000"/>
          </a:p>
        </p:txBody>
      </p:sp>
      <p:pic>
        <p:nvPicPr>
          <p:cNvPr id="124" name="Google Shape;12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58687"/>
            <a:ext cx="9144000" cy="4742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Map Reduce 2008</a:t>
            </a:r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400" y="2247900"/>
            <a:ext cx="8318500" cy="2349500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Lambda Architecture</a:t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3064" y="1417638"/>
            <a:ext cx="8561154" cy="4231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